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Roboto Slab"/>
      <p:regular r:id="rId20"/>
      <p:bold r:id="rId21"/>
    </p:embeddedFont>
    <p:embeddedFont>
      <p:font typeface="Robo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atson Anderson"/>
  <p:cmAuthor clrIdx="1" id="1" initials="" lastIdx="1" name="Marist 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Slab-regular.fntdata"/><Relationship Id="rId22" Type="http://schemas.openxmlformats.org/officeDocument/2006/relationships/font" Target="fonts/Roboto-regular.fntdata"/><Relationship Id="rId21" Type="http://schemas.openxmlformats.org/officeDocument/2006/relationships/font" Target="fonts/RobotoSlab-bold.fntdata"/><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5"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4-29T00:54:42.459">
    <p:pos x="47" y="593"/>
    <p:text>idk that i like the pie chart here would bar be better? or is it too many values?</p:text>
  </p:cm>
  <p:cm authorId="1" idx="1" dt="2022-04-29T00:54:42.459">
    <p:pos x="47" y="593"/>
    <p:text>I kinda like it here, cuz its shows comparison among the rest of them</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25adfc8f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25adfc8f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Adi</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25adfc8f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25adfc8f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Matson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264d95ce9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264d95ce9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Matson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67c98002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267c98002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221b8cf9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221b8cf9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221b8cf93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221b8cf93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f3f63fe4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f3f63fe4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221b8cf93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221b8cf93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25adfc8f1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25adfc8f1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22929d5f3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22929d5f3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Like most of the other teams in the class we used RStudio to filter our data.</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With our focus pinpoint on customer satisfaction as far as reducing their time delays in going to work, school or other important events through the train system, we needed to analyze delayed times in minutes from the data and figure out what causes them to increase and decrease.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As we are not train experts, our natural instincts led us to believe that for delays to happen, it must be a ripple effect of something that happened before the train to get to a particular stop.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dataset captured in Kaggle contained 29 different csv files. We started to look at the individual files that had monthly delays to see which trains had the most delays and the stop sequence or number of stops.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soon came to realize that it took a great deal of time looking at which train lines had the most delayed times and stop sequences and beyond that we still must compare every single month with each other. Because of this, we decided to combine all the monthly data captured so that it was easier to compare the delay times and stop sequences over the two plus year period.</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This is code that we used. Using tidyverse and a few other packages to return the files as lists and combine the similar rows, which they all had.</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221b8cf93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221b8cf93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Once that has been completed, the second code here was generated to look at those average delays of all lines, which were sorted over the 2+ years.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As shown in the code, we filtered the delayed times and selected the lines that matched. We then grouped the results by the transit line because we wanted to know the line with the highest delays, summarized the mean/average delayed time and arrange from largest to smallest.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We then generated two new variables to prop and ypos to capture what percentage of the average each transit line had and calculating the cumulative sum and positioning the text on the pie chart.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25adfc8f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25adfc8f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Adi</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63375" y="2437272"/>
            <a:ext cx="8222100" cy="838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Unstructured Data Management: </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NJ Transit + Amtrak (NEC)</a:t>
            </a:r>
            <a:endParaRPr>
              <a:latin typeface="Times New Roman"/>
              <a:ea typeface="Times New Roman"/>
              <a:cs typeface="Times New Roman"/>
              <a:sym typeface="Times New Roman"/>
            </a:endParaRPr>
          </a:p>
        </p:txBody>
      </p:sp>
      <p:sp>
        <p:nvSpPr>
          <p:cNvPr id="64" name="Google Shape;64;p13"/>
          <p:cNvSpPr txBox="1"/>
          <p:nvPr>
            <p:ph idx="1" type="subTitle"/>
          </p:nvPr>
        </p:nvSpPr>
        <p:spPr>
          <a:xfrm>
            <a:off x="63375" y="3336425"/>
            <a:ext cx="5988300" cy="9165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0"/>
              </a:spcAft>
              <a:buNone/>
            </a:pPr>
            <a:r>
              <a:rPr lang="en">
                <a:solidFill>
                  <a:schemeClr val="dk1"/>
                </a:solidFill>
                <a:latin typeface="Times New Roman"/>
                <a:ea typeface="Times New Roman"/>
                <a:cs typeface="Times New Roman"/>
                <a:sym typeface="Times New Roman"/>
              </a:rPr>
              <a:t>By: Marist Ratanavong, Matson Anderson, Alatta Lawrence, Aditya Saxena</a:t>
            </a:r>
            <a:r>
              <a:rPr lang="en">
                <a:solidFill>
                  <a:schemeClr val="dk1"/>
                </a:solidFill>
                <a:latin typeface="Times New Roman"/>
                <a:ea typeface="Times New Roman"/>
                <a:cs typeface="Times New Roman"/>
                <a:sym typeface="Times New Roman"/>
              </a:rPr>
              <a:t>, Emma Berman </a:t>
            </a:r>
            <a:endParaRPr>
              <a:solidFill>
                <a:schemeClr val="dk1"/>
              </a:solidFill>
              <a:latin typeface="Times New Roman"/>
              <a:ea typeface="Times New Roman"/>
              <a:cs typeface="Times New Roman"/>
              <a:sym typeface="Times New Roman"/>
            </a:endParaRPr>
          </a:p>
        </p:txBody>
      </p:sp>
      <p:pic>
        <p:nvPicPr>
          <p:cNvPr id="65" name="Google Shape;65;p13"/>
          <p:cNvPicPr preferRelativeResize="0"/>
          <p:nvPr/>
        </p:nvPicPr>
        <p:blipFill>
          <a:blip r:embed="rId3">
            <a:alphaModFix/>
          </a:blip>
          <a:stretch>
            <a:fillRect/>
          </a:stretch>
        </p:blipFill>
        <p:spPr>
          <a:xfrm>
            <a:off x="135425" y="144200"/>
            <a:ext cx="3275184" cy="1842275"/>
          </a:xfrm>
          <a:prstGeom prst="rect">
            <a:avLst/>
          </a:prstGeom>
          <a:noFill/>
          <a:ln>
            <a:noFill/>
          </a:ln>
        </p:spPr>
      </p:pic>
      <p:pic>
        <p:nvPicPr>
          <p:cNvPr id="66" name="Google Shape;66;p13"/>
          <p:cNvPicPr preferRelativeResize="0"/>
          <p:nvPr/>
        </p:nvPicPr>
        <p:blipFill>
          <a:blip r:embed="rId4">
            <a:alphaModFix/>
          </a:blip>
          <a:stretch>
            <a:fillRect/>
          </a:stretch>
        </p:blipFill>
        <p:spPr>
          <a:xfrm>
            <a:off x="6051760" y="3148826"/>
            <a:ext cx="2768439" cy="1842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Line Findings</a:t>
            </a:r>
            <a:endParaRPr>
              <a:latin typeface="Times New Roman"/>
              <a:ea typeface="Times New Roman"/>
              <a:cs typeface="Times New Roman"/>
              <a:sym typeface="Times New Roman"/>
            </a:endParaRPr>
          </a:p>
        </p:txBody>
      </p:sp>
      <p:sp>
        <p:nvSpPr>
          <p:cNvPr id="129" name="Google Shape;129;p22"/>
          <p:cNvSpPr txBox="1"/>
          <p:nvPr>
            <p:ph idx="1" type="body"/>
          </p:nvPr>
        </p:nvSpPr>
        <p:spPr>
          <a:xfrm>
            <a:off x="2441850" y="1082250"/>
            <a:ext cx="3335100" cy="3561000"/>
          </a:xfrm>
          <a:prstGeom prst="rect">
            <a:avLst/>
          </a:prstGeom>
        </p:spPr>
        <p:txBody>
          <a:bodyPr anchorCtr="0" anchor="t" bIns="91425" lIns="91425" spcFirstLastPara="1" rIns="91425" wrap="square" tIns="91425">
            <a:normAutofit lnSpcReduction="20000"/>
          </a:bodyPr>
          <a:lstStyle/>
          <a:p>
            <a:pPr indent="0" lvl="0" marL="914400" rtl="0" algn="l">
              <a:spcBef>
                <a:spcPts val="0"/>
              </a:spcBef>
              <a:spcAft>
                <a:spcPts val="0"/>
              </a:spcAft>
              <a:buNone/>
            </a:pPr>
            <a:r>
              <a:t/>
            </a:r>
            <a:endParaRPr>
              <a:latin typeface="Times New Roman"/>
              <a:ea typeface="Times New Roman"/>
              <a:cs typeface="Times New Roman"/>
              <a:sym typeface="Times New Roman"/>
            </a:endParaRPr>
          </a:p>
          <a:p>
            <a:pPr indent="-342900" lvl="0" marL="457200" rtl="0" algn="l">
              <a:spcBef>
                <a:spcPts val="1200"/>
              </a:spcBef>
              <a:spcAft>
                <a:spcPts val="0"/>
              </a:spcAft>
              <a:buSzPts val="1800"/>
              <a:buFont typeface="Times New Roman"/>
              <a:buChar char="●"/>
            </a:pPr>
            <a:r>
              <a:rPr lang="en">
                <a:latin typeface="Times New Roman"/>
                <a:ea typeface="Times New Roman"/>
                <a:cs typeface="Times New Roman"/>
                <a:sym typeface="Times New Roman"/>
              </a:rPr>
              <a:t>North Jersey Coast Line (26 stops) has the </a:t>
            </a:r>
            <a:r>
              <a:rPr lang="en">
                <a:latin typeface="Times New Roman"/>
                <a:ea typeface="Times New Roman"/>
                <a:cs typeface="Times New Roman"/>
                <a:sym typeface="Times New Roman"/>
              </a:rPr>
              <a:t>second highest number of delays.</a:t>
            </a:r>
            <a:endParaRPr>
              <a:latin typeface="Times New Roman"/>
              <a:ea typeface="Times New Roman"/>
              <a:cs typeface="Times New Roman"/>
              <a:sym typeface="Times New Roman"/>
            </a:endParaRPr>
          </a:p>
          <a:p>
            <a:pPr indent="0" lvl="0" marL="914400" rtl="0" algn="l">
              <a:spcBef>
                <a:spcPts val="1200"/>
              </a:spcBef>
              <a:spcAft>
                <a:spcPts val="0"/>
              </a:spcAft>
              <a:buNone/>
            </a:pPr>
            <a:r>
              <a:t/>
            </a:r>
            <a:endParaRPr>
              <a:latin typeface="Times New Roman"/>
              <a:ea typeface="Times New Roman"/>
              <a:cs typeface="Times New Roman"/>
              <a:sym typeface="Times New Roman"/>
            </a:endParaRPr>
          </a:p>
          <a:p>
            <a:pPr indent="-342900" lvl="0" marL="457200" rtl="0" algn="l">
              <a:spcBef>
                <a:spcPts val="1200"/>
              </a:spcBef>
              <a:spcAft>
                <a:spcPts val="0"/>
              </a:spcAft>
              <a:buSzPts val="1800"/>
              <a:buFont typeface="Times New Roman"/>
              <a:buChar char="●"/>
            </a:pPr>
            <a:r>
              <a:rPr lang="en">
                <a:latin typeface="Times New Roman"/>
                <a:ea typeface="Times New Roman"/>
                <a:cs typeface="Times New Roman"/>
                <a:sym typeface="Times New Roman"/>
              </a:rPr>
              <a:t>Atlantic City Line had the highest amount of delay totaling 20.3 minutes on average through 2018 - 2019. It does travel into Philadelphia.</a:t>
            </a:r>
            <a:endParaRPr>
              <a:latin typeface="Times New Roman"/>
              <a:ea typeface="Times New Roman"/>
              <a:cs typeface="Times New Roman"/>
              <a:sym typeface="Times New Roman"/>
            </a:endParaRPr>
          </a:p>
        </p:txBody>
      </p:sp>
      <p:pic>
        <p:nvPicPr>
          <p:cNvPr id="130" name="Google Shape;130;p22"/>
          <p:cNvPicPr preferRelativeResize="0"/>
          <p:nvPr/>
        </p:nvPicPr>
        <p:blipFill>
          <a:blip r:embed="rId3">
            <a:alphaModFix/>
          </a:blip>
          <a:stretch>
            <a:fillRect/>
          </a:stretch>
        </p:blipFill>
        <p:spPr>
          <a:xfrm>
            <a:off x="5776850" y="24913"/>
            <a:ext cx="3169832" cy="5093676"/>
          </a:xfrm>
          <a:prstGeom prst="rect">
            <a:avLst/>
          </a:prstGeom>
          <a:noFill/>
          <a:ln>
            <a:noFill/>
          </a:ln>
        </p:spPr>
      </p:pic>
      <p:pic>
        <p:nvPicPr>
          <p:cNvPr id="131" name="Google Shape;131;p22"/>
          <p:cNvPicPr preferRelativeResize="0"/>
          <p:nvPr/>
        </p:nvPicPr>
        <p:blipFill>
          <a:blip r:embed="rId4">
            <a:alphaModFix/>
          </a:blip>
          <a:stretch>
            <a:fillRect/>
          </a:stretch>
        </p:blipFill>
        <p:spPr>
          <a:xfrm>
            <a:off x="152425" y="1872150"/>
            <a:ext cx="2200275" cy="1981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Analysis</a:t>
            </a:r>
            <a:endParaRPr>
              <a:latin typeface="Times New Roman"/>
              <a:ea typeface="Times New Roman"/>
              <a:cs typeface="Times New Roman"/>
              <a:sym typeface="Times New Roman"/>
            </a:endParaRPr>
          </a:p>
        </p:txBody>
      </p:sp>
      <p:sp>
        <p:nvSpPr>
          <p:cNvPr id="137" name="Google Shape;137;p23"/>
          <p:cNvSpPr txBox="1"/>
          <p:nvPr>
            <p:ph idx="1" type="body"/>
          </p:nvPr>
        </p:nvSpPr>
        <p:spPr>
          <a:xfrm>
            <a:off x="4277750" y="1255900"/>
            <a:ext cx="4554600" cy="3312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latin typeface="Times New Roman"/>
                <a:ea typeface="Times New Roman"/>
                <a:cs typeface="Times New Roman"/>
                <a:sym typeface="Times New Roman"/>
              </a:rPr>
              <a:t>Reduce the number of lines running the same stops:</a:t>
            </a:r>
            <a:endParaRPr>
              <a:latin typeface="Times New Roman"/>
              <a:ea typeface="Times New Roman"/>
              <a:cs typeface="Times New Roman"/>
              <a:sym typeface="Times New Roman"/>
            </a:endParaRPr>
          </a:p>
          <a:p>
            <a:pPr indent="-342900" lvl="0" marL="457200" rtl="0" algn="l">
              <a:spcBef>
                <a:spcPts val="1200"/>
              </a:spcBef>
              <a:spcAft>
                <a:spcPts val="0"/>
              </a:spcAft>
              <a:buSzPts val="1800"/>
              <a:buFont typeface="Times New Roman"/>
              <a:buChar char="●"/>
            </a:pPr>
            <a:r>
              <a:rPr b="1" lang="en">
                <a:latin typeface="Times New Roman"/>
                <a:ea typeface="Times New Roman"/>
                <a:cs typeface="Times New Roman"/>
                <a:sym typeface="Times New Roman"/>
              </a:rPr>
              <a:t>Morristown/ Montclair-</a:t>
            </a:r>
            <a:r>
              <a:rPr b="1" lang="en">
                <a:latin typeface="Times New Roman"/>
                <a:ea typeface="Times New Roman"/>
                <a:cs typeface="Times New Roman"/>
                <a:sym typeface="Times New Roman"/>
              </a:rPr>
              <a:t>Boonton</a:t>
            </a:r>
            <a:r>
              <a:rPr b="1" lang="en">
                <a:latin typeface="Times New Roman"/>
                <a:ea typeface="Times New Roman"/>
                <a:cs typeface="Times New Roman"/>
                <a:sym typeface="Times New Roman"/>
              </a:rPr>
              <a:t> Line</a:t>
            </a:r>
            <a:r>
              <a:rPr lang="en">
                <a:latin typeface="Times New Roman"/>
                <a:ea typeface="Times New Roman"/>
                <a:cs typeface="Times New Roman"/>
                <a:sym typeface="Times New Roman"/>
              </a:rPr>
              <a:t> (7 shared stops)</a:t>
            </a:r>
            <a:endParaRPr>
              <a:latin typeface="Times New Roman"/>
              <a:ea typeface="Times New Roman"/>
              <a:cs typeface="Times New Roman"/>
              <a:sym typeface="Times New Roman"/>
            </a:endParaRPr>
          </a:p>
          <a:p>
            <a:pPr indent="-342900" lvl="0" marL="457200" rtl="0" algn="l">
              <a:spcBef>
                <a:spcPts val="0"/>
              </a:spcBef>
              <a:spcAft>
                <a:spcPts val="0"/>
              </a:spcAft>
              <a:buSzPts val="1800"/>
              <a:buChar char="●"/>
            </a:pPr>
            <a:r>
              <a:rPr b="1" lang="en">
                <a:latin typeface="Times New Roman"/>
                <a:ea typeface="Times New Roman"/>
                <a:cs typeface="Times New Roman"/>
                <a:sym typeface="Times New Roman"/>
              </a:rPr>
              <a:t>Main Line / Bergen Line</a:t>
            </a:r>
            <a:r>
              <a:rPr lang="en">
                <a:latin typeface="Times New Roman"/>
                <a:ea typeface="Times New Roman"/>
                <a:cs typeface="Times New Roman"/>
                <a:sym typeface="Times New Roman"/>
              </a:rPr>
              <a:t> (8 shared stops)</a:t>
            </a:r>
            <a:endParaRPr>
              <a:latin typeface="Times New Roman"/>
              <a:ea typeface="Times New Roman"/>
              <a:cs typeface="Times New Roman"/>
              <a:sym typeface="Times New Roman"/>
            </a:endParaRPr>
          </a:p>
        </p:txBody>
      </p:sp>
      <p:pic>
        <p:nvPicPr>
          <p:cNvPr id="138" name="Google Shape;138;p23"/>
          <p:cNvPicPr preferRelativeResize="0"/>
          <p:nvPr/>
        </p:nvPicPr>
        <p:blipFill>
          <a:blip r:embed="rId3">
            <a:alphaModFix/>
          </a:blip>
          <a:stretch>
            <a:fillRect/>
          </a:stretch>
        </p:blipFill>
        <p:spPr>
          <a:xfrm>
            <a:off x="348000" y="1255900"/>
            <a:ext cx="3809700" cy="32869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Recommendation</a:t>
            </a:r>
            <a:endParaRPr>
              <a:latin typeface="Times New Roman"/>
              <a:ea typeface="Times New Roman"/>
              <a:cs typeface="Times New Roman"/>
              <a:sym typeface="Times New Roman"/>
            </a:endParaRPr>
          </a:p>
        </p:txBody>
      </p:sp>
      <p:sp>
        <p:nvSpPr>
          <p:cNvPr id="144" name="Google Shape;144;p24"/>
          <p:cNvSpPr txBox="1"/>
          <p:nvPr>
            <p:ph idx="1" type="body"/>
          </p:nvPr>
        </p:nvSpPr>
        <p:spPr>
          <a:xfrm>
            <a:off x="311700" y="1229875"/>
            <a:ext cx="4464900" cy="338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AutoNum type="arabicPeriod"/>
            </a:pPr>
            <a:r>
              <a:rPr lang="en">
                <a:latin typeface="Times New Roman"/>
                <a:ea typeface="Times New Roman"/>
                <a:cs typeface="Times New Roman"/>
                <a:sym typeface="Times New Roman"/>
              </a:rPr>
              <a:t>Reduce the amount of stops/ unnecessary stops</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AutoNum type="alphaLcPeriod"/>
            </a:pPr>
            <a:r>
              <a:rPr lang="en">
                <a:latin typeface="Times New Roman"/>
                <a:ea typeface="Times New Roman"/>
                <a:cs typeface="Times New Roman"/>
                <a:sym typeface="Times New Roman"/>
              </a:rPr>
              <a:t>Saves time</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AutoNum type="alphaLcPeriod"/>
            </a:pPr>
            <a:r>
              <a:rPr lang="en">
                <a:latin typeface="Times New Roman"/>
                <a:ea typeface="Times New Roman"/>
                <a:cs typeface="Times New Roman"/>
                <a:sym typeface="Times New Roman"/>
              </a:rPr>
              <a:t>Reduce congestion</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AutoNum type="alphaLcPeriod"/>
            </a:pPr>
            <a:r>
              <a:rPr lang="en">
                <a:latin typeface="Times New Roman"/>
                <a:ea typeface="Times New Roman"/>
                <a:cs typeface="Times New Roman"/>
                <a:sym typeface="Times New Roman"/>
              </a:rPr>
              <a:t>Can save money in operations</a:t>
            </a:r>
            <a:endParaRPr>
              <a:latin typeface="Times New Roman"/>
              <a:ea typeface="Times New Roman"/>
              <a:cs typeface="Times New Roman"/>
              <a:sym typeface="Times New Roman"/>
            </a:endParaRPr>
          </a:p>
          <a:p>
            <a:pPr indent="0" lvl="0" marL="914400" rtl="0" algn="l">
              <a:spcBef>
                <a:spcPts val="1200"/>
              </a:spcBef>
              <a:spcAft>
                <a:spcPts val="0"/>
              </a:spcAft>
              <a:buNone/>
            </a:pPr>
            <a:r>
              <a:t/>
            </a:r>
            <a:endParaRPr sz="100">
              <a:latin typeface="Times New Roman"/>
              <a:ea typeface="Times New Roman"/>
              <a:cs typeface="Times New Roman"/>
              <a:sym typeface="Times New Roman"/>
            </a:endParaRPr>
          </a:p>
          <a:p>
            <a:pPr indent="-342900" lvl="0" marL="457200" rtl="0" algn="l">
              <a:spcBef>
                <a:spcPts val="1200"/>
              </a:spcBef>
              <a:spcAft>
                <a:spcPts val="0"/>
              </a:spcAft>
              <a:buSzPts val="1800"/>
              <a:buFont typeface="Times New Roman"/>
              <a:buAutoNum type="arabicPeriod"/>
            </a:pPr>
            <a:r>
              <a:rPr lang="en">
                <a:latin typeface="Times New Roman"/>
                <a:ea typeface="Times New Roman"/>
                <a:cs typeface="Times New Roman"/>
                <a:sym typeface="Times New Roman"/>
              </a:rPr>
              <a:t>Combine shared stops into one line.</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AutoNum type="alphaLcPeriod"/>
            </a:pPr>
            <a:r>
              <a:rPr lang="en">
                <a:latin typeface="Times New Roman"/>
                <a:ea typeface="Times New Roman"/>
                <a:cs typeface="Times New Roman"/>
                <a:sym typeface="Times New Roman"/>
              </a:rPr>
              <a:t>Reduce number of trains on line</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AutoNum type="alphaLcPeriod"/>
            </a:pPr>
            <a:r>
              <a:rPr lang="en">
                <a:latin typeface="Times New Roman"/>
                <a:ea typeface="Times New Roman"/>
                <a:cs typeface="Times New Roman"/>
                <a:sym typeface="Times New Roman"/>
              </a:rPr>
              <a:t>Speeds up process </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AutoNum type="alphaLcPeriod"/>
            </a:pPr>
            <a:r>
              <a:rPr lang="en">
                <a:latin typeface="Times New Roman"/>
                <a:ea typeface="Times New Roman"/>
                <a:cs typeface="Times New Roman"/>
                <a:sym typeface="Times New Roman"/>
              </a:rPr>
              <a:t>Reduce delay if incident occurs</a:t>
            </a:r>
            <a:endParaRPr>
              <a:latin typeface="Times New Roman"/>
              <a:ea typeface="Times New Roman"/>
              <a:cs typeface="Times New Roman"/>
              <a:sym typeface="Times New Roman"/>
            </a:endParaRPr>
          </a:p>
          <a:p>
            <a:pPr indent="0" lvl="0" marL="457200" rtl="0" algn="l">
              <a:spcBef>
                <a:spcPts val="1200"/>
              </a:spcBef>
              <a:spcAft>
                <a:spcPts val="1200"/>
              </a:spcAft>
              <a:buNone/>
            </a:pPr>
            <a:r>
              <a:t/>
            </a:r>
            <a:endParaRPr>
              <a:latin typeface="Times New Roman"/>
              <a:ea typeface="Times New Roman"/>
              <a:cs typeface="Times New Roman"/>
              <a:sym typeface="Times New Roman"/>
            </a:endParaRPr>
          </a:p>
        </p:txBody>
      </p:sp>
      <p:pic>
        <p:nvPicPr>
          <p:cNvPr id="145" name="Google Shape;145;p24"/>
          <p:cNvPicPr preferRelativeResize="0"/>
          <p:nvPr/>
        </p:nvPicPr>
        <p:blipFill>
          <a:blip r:embed="rId3">
            <a:alphaModFix/>
          </a:blip>
          <a:stretch>
            <a:fillRect/>
          </a:stretch>
        </p:blipFill>
        <p:spPr>
          <a:xfrm>
            <a:off x="4776600" y="1348888"/>
            <a:ext cx="4367350" cy="2445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1" name="Google Shape;151;p25"/>
          <p:cNvPicPr preferRelativeResize="0"/>
          <p:nvPr/>
        </p:nvPicPr>
        <p:blipFill>
          <a:blip r:embed="rId3">
            <a:alphaModFix/>
          </a:blip>
          <a:stretch>
            <a:fillRect/>
          </a:stretch>
        </p:blipFill>
        <p:spPr>
          <a:xfrm>
            <a:off x="-25" y="0"/>
            <a:ext cx="9144048" cy="5143500"/>
          </a:xfrm>
          <a:prstGeom prst="rect">
            <a:avLst/>
          </a:prstGeom>
          <a:noFill/>
          <a:ln>
            <a:noFill/>
          </a:ln>
        </p:spPr>
      </p:pic>
      <p:sp>
        <p:nvSpPr>
          <p:cNvPr id="152" name="Google Shape;152;p25"/>
          <p:cNvSpPr txBox="1"/>
          <p:nvPr>
            <p:ph type="title"/>
          </p:nvPr>
        </p:nvSpPr>
        <p:spPr>
          <a:xfrm>
            <a:off x="5178375" y="503400"/>
            <a:ext cx="3750600" cy="14742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Thank You for your attention.</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Any questions? </a:t>
            </a:r>
            <a:endParaRPr>
              <a:solidFill>
                <a:schemeClr val="lt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Background</a:t>
            </a:r>
            <a:endParaRPr>
              <a:latin typeface="Times New Roman"/>
              <a:ea typeface="Times New Roman"/>
              <a:cs typeface="Times New Roman"/>
              <a:sym typeface="Times New Roman"/>
            </a:endParaRPr>
          </a:p>
        </p:txBody>
      </p:sp>
      <p:sp>
        <p:nvSpPr>
          <p:cNvPr id="72" name="Google Shape;72;p14"/>
          <p:cNvSpPr txBox="1"/>
          <p:nvPr>
            <p:ph idx="1" type="body"/>
          </p:nvPr>
        </p:nvSpPr>
        <p:spPr>
          <a:xfrm>
            <a:off x="114350" y="1275150"/>
            <a:ext cx="5120400" cy="3456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The Northeast Corridor is most travelled rail corridor in the United States.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Minor interferences lead to major backups.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There are many delays on the corridor.</a:t>
            </a:r>
            <a:endParaRPr>
              <a:latin typeface="Times New Roman"/>
              <a:ea typeface="Times New Roman"/>
              <a:cs typeface="Times New Roman"/>
              <a:sym typeface="Times New Roman"/>
            </a:endParaRPr>
          </a:p>
          <a:p>
            <a:pPr indent="0" lvl="0" marL="0" rtl="0" algn="l">
              <a:spcBef>
                <a:spcPts val="1200"/>
              </a:spcBef>
              <a:spcAft>
                <a:spcPts val="1200"/>
              </a:spcAft>
              <a:buNone/>
            </a:pPr>
            <a:r>
              <a:t/>
            </a:r>
            <a:endParaRPr>
              <a:latin typeface="Times New Roman"/>
              <a:ea typeface="Times New Roman"/>
              <a:cs typeface="Times New Roman"/>
              <a:sym typeface="Times New Roman"/>
            </a:endParaRPr>
          </a:p>
        </p:txBody>
      </p:sp>
      <p:pic>
        <p:nvPicPr>
          <p:cNvPr id="73" name="Google Shape;73;p14"/>
          <p:cNvPicPr preferRelativeResize="0"/>
          <p:nvPr/>
        </p:nvPicPr>
        <p:blipFill>
          <a:blip r:embed="rId3">
            <a:alphaModFix/>
          </a:blip>
          <a:stretch>
            <a:fillRect/>
          </a:stretch>
        </p:blipFill>
        <p:spPr>
          <a:xfrm>
            <a:off x="5557912" y="0"/>
            <a:ext cx="3544376"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Objective</a:t>
            </a:r>
            <a:endParaRPr>
              <a:latin typeface="Times New Roman"/>
              <a:ea typeface="Times New Roman"/>
              <a:cs typeface="Times New Roman"/>
              <a:sym typeface="Times New Roman"/>
            </a:endParaRPr>
          </a:p>
        </p:txBody>
      </p:sp>
      <p:sp>
        <p:nvSpPr>
          <p:cNvPr id="79" name="Google Shape;79;p1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To provide alternative routing for passengers </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Determine which stops cause the most delays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Ease congestion</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Allow for better connections for faster commutes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Determine areas of extreme delays for potential improvement</a:t>
            </a:r>
            <a:endParaRPr>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1200"/>
              </a:spcAft>
              <a:buNone/>
            </a:pPr>
            <a:r>
              <a:rPr lang="en" sz="2900">
                <a:latin typeface="Times New Roman"/>
                <a:ea typeface="Times New Roman"/>
                <a:cs typeface="Times New Roman"/>
                <a:sym typeface="Times New Roman"/>
              </a:rPr>
              <a:t>Problem Statement:</a:t>
            </a:r>
            <a:endParaRPr sz="3700"/>
          </a:p>
        </p:txBody>
      </p:sp>
      <p:sp>
        <p:nvSpPr>
          <p:cNvPr id="85" name="Google Shape;85;p1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Times New Roman"/>
                <a:ea typeface="Times New Roman"/>
                <a:cs typeface="Times New Roman"/>
                <a:sym typeface="Times New Roman"/>
              </a:rPr>
              <a:t>How can you use train time delays to determine better alternatives for passengers to increase customer satisfaction? </a:t>
            </a:r>
            <a:endParaRPr/>
          </a:p>
        </p:txBody>
      </p:sp>
      <p:pic>
        <p:nvPicPr>
          <p:cNvPr id="86" name="Google Shape;86;p16"/>
          <p:cNvPicPr preferRelativeResize="0"/>
          <p:nvPr/>
        </p:nvPicPr>
        <p:blipFill>
          <a:blip r:embed="rId3">
            <a:alphaModFix/>
          </a:blip>
          <a:stretch>
            <a:fillRect/>
          </a:stretch>
        </p:blipFill>
        <p:spPr>
          <a:xfrm>
            <a:off x="3635700" y="2221325"/>
            <a:ext cx="3230525" cy="2628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54175" y="291150"/>
            <a:ext cx="8520600" cy="60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800">
                <a:latin typeface="Times New Roman"/>
                <a:ea typeface="Times New Roman"/>
                <a:cs typeface="Times New Roman"/>
                <a:sym typeface="Times New Roman"/>
              </a:rPr>
              <a:t>Kaggle</a:t>
            </a:r>
            <a:endParaRPr sz="2800">
              <a:latin typeface="Times New Roman"/>
              <a:ea typeface="Times New Roman"/>
              <a:cs typeface="Times New Roman"/>
              <a:sym typeface="Times New Roman"/>
            </a:endParaRPr>
          </a:p>
        </p:txBody>
      </p:sp>
      <p:sp>
        <p:nvSpPr>
          <p:cNvPr id="92" name="Google Shape;92;p17"/>
          <p:cNvSpPr txBox="1"/>
          <p:nvPr>
            <p:ph idx="1" type="body"/>
          </p:nvPr>
        </p:nvSpPr>
        <p:spPr>
          <a:xfrm>
            <a:off x="146125" y="1295675"/>
            <a:ext cx="4055400" cy="224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NJ Transit + Amtrak Rail Performance</a:t>
            </a:r>
            <a:endParaRPr>
              <a:latin typeface="Times New Roman"/>
              <a:ea typeface="Times New Roman"/>
              <a:cs typeface="Times New Roman"/>
              <a:sym typeface="Times New Roman"/>
            </a:endParaRPr>
          </a:p>
          <a:p>
            <a:pPr indent="-342900" lvl="0" marL="457200" rtl="0" algn="l">
              <a:spcBef>
                <a:spcPts val="1200"/>
              </a:spcBef>
              <a:spcAft>
                <a:spcPts val="0"/>
              </a:spcAft>
              <a:buSzPts val="1800"/>
              <a:buFont typeface="Times New Roman"/>
              <a:buChar char="●"/>
            </a:pPr>
            <a:r>
              <a:rPr lang="en">
                <a:latin typeface="Times New Roman"/>
                <a:ea typeface="Times New Roman"/>
                <a:cs typeface="Times New Roman"/>
                <a:sym typeface="Times New Roman"/>
              </a:rPr>
              <a:t>Train IDs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Number of stops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From + To Location</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 of delayed minutes</a:t>
            </a:r>
            <a:endParaRPr>
              <a:latin typeface="Times New Roman"/>
              <a:ea typeface="Times New Roman"/>
              <a:cs typeface="Times New Roman"/>
              <a:sym typeface="Times New Roman"/>
            </a:endParaRPr>
          </a:p>
        </p:txBody>
      </p:sp>
      <p:pic>
        <p:nvPicPr>
          <p:cNvPr id="93" name="Google Shape;93;p17"/>
          <p:cNvPicPr preferRelativeResize="0"/>
          <p:nvPr/>
        </p:nvPicPr>
        <p:blipFill>
          <a:blip r:embed="rId3">
            <a:alphaModFix/>
          </a:blip>
          <a:stretch>
            <a:fillRect/>
          </a:stretch>
        </p:blipFill>
        <p:spPr>
          <a:xfrm>
            <a:off x="3553450" y="2191675"/>
            <a:ext cx="5444350" cy="2521100"/>
          </a:xfrm>
          <a:prstGeom prst="rect">
            <a:avLst/>
          </a:prstGeom>
          <a:noFill/>
          <a:ln>
            <a:noFill/>
          </a:ln>
        </p:spPr>
      </p:pic>
      <p:pic>
        <p:nvPicPr>
          <p:cNvPr id="94" name="Google Shape;94;p17"/>
          <p:cNvPicPr preferRelativeResize="0"/>
          <p:nvPr/>
        </p:nvPicPr>
        <p:blipFill>
          <a:blip r:embed="rId4">
            <a:alphaModFix/>
          </a:blip>
          <a:stretch>
            <a:fillRect/>
          </a:stretch>
        </p:blipFill>
        <p:spPr>
          <a:xfrm>
            <a:off x="4385025" y="634625"/>
            <a:ext cx="4699850" cy="986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Departure Vision</a:t>
            </a:r>
            <a:endParaRPr>
              <a:latin typeface="Times New Roman"/>
              <a:ea typeface="Times New Roman"/>
              <a:cs typeface="Times New Roman"/>
              <a:sym typeface="Times New Roman"/>
            </a:endParaRPr>
          </a:p>
        </p:txBody>
      </p:sp>
      <p:sp>
        <p:nvSpPr>
          <p:cNvPr id="100" name="Google Shape;100;p1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Operated by NJT</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Departure</a:t>
            </a:r>
            <a:r>
              <a:rPr lang="en">
                <a:latin typeface="Times New Roman"/>
                <a:ea typeface="Times New Roman"/>
                <a:cs typeface="Times New Roman"/>
                <a:sym typeface="Times New Roman"/>
              </a:rPr>
              <a:t> and Arrival time</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Line Name</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Real Time</a:t>
            </a:r>
            <a:endParaRPr>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101" name="Google Shape;101;p18"/>
          <p:cNvPicPr preferRelativeResize="0"/>
          <p:nvPr/>
        </p:nvPicPr>
        <p:blipFill>
          <a:blip r:embed="rId3">
            <a:alphaModFix/>
          </a:blip>
          <a:stretch>
            <a:fillRect/>
          </a:stretch>
        </p:blipFill>
        <p:spPr>
          <a:xfrm>
            <a:off x="4260300" y="1229871"/>
            <a:ext cx="4572002" cy="22428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Initial</a:t>
            </a:r>
            <a:r>
              <a:rPr lang="en">
                <a:latin typeface="Times New Roman"/>
                <a:ea typeface="Times New Roman"/>
                <a:cs typeface="Times New Roman"/>
                <a:sym typeface="Times New Roman"/>
              </a:rPr>
              <a:t> Code</a:t>
            </a:r>
            <a:endParaRPr>
              <a:latin typeface="Times New Roman"/>
              <a:ea typeface="Times New Roman"/>
              <a:cs typeface="Times New Roman"/>
              <a:sym typeface="Times New Roman"/>
            </a:endParaRPr>
          </a:p>
        </p:txBody>
      </p:sp>
      <p:sp>
        <p:nvSpPr>
          <p:cNvPr id="107" name="Google Shape;107;p1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Used Rstudio to filter data</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CSV files were made by month</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Initially</a:t>
            </a:r>
            <a:r>
              <a:rPr lang="en">
                <a:latin typeface="Times New Roman"/>
                <a:ea typeface="Times New Roman"/>
                <a:cs typeface="Times New Roman"/>
                <a:sym typeface="Times New Roman"/>
              </a:rPr>
              <a:t> sorted by train_id</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Millions of rows of data when combined</a:t>
            </a:r>
            <a:endParaRPr>
              <a:latin typeface="Times New Roman"/>
              <a:ea typeface="Times New Roman"/>
              <a:cs typeface="Times New Roman"/>
              <a:sym typeface="Times New Roman"/>
            </a:endParaRPr>
          </a:p>
        </p:txBody>
      </p:sp>
      <p:pic>
        <p:nvPicPr>
          <p:cNvPr id="108" name="Google Shape;108;p19"/>
          <p:cNvPicPr preferRelativeResize="0"/>
          <p:nvPr/>
        </p:nvPicPr>
        <p:blipFill>
          <a:blip r:embed="rId3">
            <a:alphaModFix/>
          </a:blip>
          <a:stretch>
            <a:fillRect/>
          </a:stretch>
        </p:blipFill>
        <p:spPr>
          <a:xfrm>
            <a:off x="85725" y="3149500"/>
            <a:ext cx="8972550" cy="1419225"/>
          </a:xfrm>
          <a:prstGeom prst="rect">
            <a:avLst/>
          </a:prstGeom>
          <a:noFill/>
          <a:ln>
            <a:noFill/>
          </a:ln>
        </p:spPr>
      </p:pic>
      <p:pic>
        <p:nvPicPr>
          <p:cNvPr id="109" name="Google Shape;109;p19"/>
          <p:cNvPicPr preferRelativeResize="0"/>
          <p:nvPr/>
        </p:nvPicPr>
        <p:blipFill>
          <a:blip r:embed="rId4">
            <a:alphaModFix/>
          </a:blip>
          <a:stretch>
            <a:fillRect/>
          </a:stretch>
        </p:blipFill>
        <p:spPr>
          <a:xfrm>
            <a:off x="4787248" y="1489823"/>
            <a:ext cx="4271025" cy="954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Line Delay Filtering</a:t>
            </a:r>
            <a:endParaRPr>
              <a:latin typeface="Times New Roman"/>
              <a:ea typeface="Times New Roman"/>
              <a:cs typeface="Times New Roman"/>
              <a:sym typeface="Times New Roman"/>
            </a:endParaRPr>
          </a:p>
        </p:txBody>
      </p:sp>
      <p:sp>
        <p:nvSpPr>
          <p:cNvPr id="115" name="Google Shape;115;p2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Use RStudio to determine average delay of all lines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Sorted by delay time</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2 year period</a:t>
            </a:r>
            <a:endParaRPr>
              <a:latin typeface="Times New Roman"/>
              <a:ea typeface="Times New Roman"/>
              <a:cs typeface="Times New Roman"/>
              <a:sym typeface="Times New Roman"/>
            </a:endParaRPr>
          </a:p>
        </p:txBody>
      </p:sp>
      <p:pic>
        <p:nvPicPr>
          <p:cNvPr id="116" name="Google Shape;116;p20"/>
          <p:cNvPicPr preferRelativeResize="0"/>
          <p:nvPr/>
        </p:nvPicPr>
        <p:blipFill rotWithShape="1">
          <a:blip r:embed="rId3">
            <a:alphaModFix/>
          </a:blip>
          <a:srcRect b="0" l="0" r="22263" t="0"/>
          <a:stretch/>
        </p:blipFill>
        <p:spPr>
          <a:xfrm>
            <a:off x="2541125" y="2863550"/>
            <a:ext cx="4061750" cy="2002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175700" y="255650"/>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Lines with the Longest Delays</a:t>
            </a:r>
            <a:endParaRPr>
              <a:latin typeface="Times New Roman"/>
              <a:ea typeface="Times New Roman"/>
              <a:cs typeface="Times New Roman"/>
              <a:sym typeface="Times New Roman"/>
            </a:endParaRPr>
          </a:p>
        </p:txBody>
      </p:sp>
      <p:sp>
        <p:nvSpPr>
          <p:cNvPr id="122" name="Google Shape;122;p21"/>
          <p:cNvSpPr txBox="1"/>
          <p:nvPr>
            <p:ph idx="1" type="body"/>
          </p:nvPr>
        </p:nvSpPr>
        <p:spPr>
          <a:xfrm>
            <a:off x="5903925" y="1017800"/>
            <a:ext cx="3160800" cy="27423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Atlantic City Line longest with 20.3 </a:t>
            </a:r>
            <a:r>
              <a:rPr lang="en">
                <a:latin typeface="Times New Roman"/>
                <a:ea typeface="Times New Roman"/>
                <a:cs typeface="Times New Roman"/>
                <a:sym typeface="Times New Roman"/>
              </a:rPr>
              <a:t>minutes </a:t>
            </a:r>
            <a:r>
              <a:rPr lang="en">
                <a:latin typeface="Times New Roman"/>
                <a:ea typeface="Times New Roman"/>
                <a:cs typeface="Times New Roman"/>
                <a:sym typeface="Times New Roman"/>
              </a:rPr>
              <a:t>of delay.  (9 stops)</a:t>
            </a:r>
            <a:endParaRPr>
              <a:latin typeface="Times New Roman"/>
              <a:ea typeface="Times New Roman"/>
              <a:cs typeface="Times New Roman"/>
              <a:sym typeface="Times New Roman"/>
            </a:endParaRPr>
          </a:p>
          <a:p>
            <a:pPr indent="0" lvl="0" marL="457200" rtl="0" algn="l">
              <a:spcBef>
                <a:spcPts val="1200"/>
              </a:spcBef>
              <a:spcAft>
                <a:spcPts val="0"/>
              </a:spcAft>
              <a:buNone/>
            </a:pPr>
            <a:r>
              <a:t/>
            </a:r>
            <a:endParaRPr>
              <a:latin typeface="Times New Roman"/>
              <a:ea typeface="Times New Roman"/>
              <a:cs typeface="Times New Roman"/>
              <a:sym typeface="Times New Roman"/>
            </a:endParaRPr>
          </a:p>
          <a:p>
            <a:pPr indent="-342900" lvl="0" marL="457200" rtl="0" algn="l">
              <a:spcBef>
                <a:spcPts val="1200"/>
              </a:spcBef>
              <a:spcAft>
                <a:spcPts val="0"/>
              </a:spcAft>
              <a:buSzPts val="1800"/>
              <a:buFont typeface="Times New Roman"/>
              <a:buChar char="●"/>
            </a:pPr>
            <a:r>
              <a:rPr lang="en">
                <a:latin typeface="Times New Roman"/>
                <a:ea typeface="Times New Roman"/>
                <a:cs typeface="Times New Roman"/>
                <a:sym typeface="Times New Roman"/>
              </a:rPr>
              <a:t>Second longest is New Jersey Coast Line (26 stops)</a:t>
            </a:r>
            <a:endParaRPr>
              <a:latin typeface="Times New Roman"/>
              <a:ea typeface="Times New Roman"/>
              <a:cs typeface="Times New Roman"/>
              <a:sym typeface="Times New Roman"/>
            </a:endParaRPr>
          </a:p>
          <a:p>
            <a:pPr indent="0" lvl="0" marL="457200" rtl="0" algn="l">
              <a:spcBef>
                <a:spcPts val="1200"/>
              </a:spcBef>
              <a:spcAft>
                <a:spcPts val="1200"/>
              </a:spcAft>
              <a:buNone/>
            </a:pPr>
            <a:r>
              <a:t/>
            </a:r>
            <a:endParaRPr>
              <a:latin typeface="Times New Roman"/>
              <a:ea typeface="Times New Roman"/>
              <a:cs typeface="Times New Roman"/>
              <a:sym typeface="Times New Roman"/>
            </a:endParaRPr>
          </a:p>
        </p:txBody>
      </p:sp>
      <p:pic>
        <p:nvPicPr>
          <p:cNvPr id="123" name="Google Shape;123;p21"/>
          <p:cNvPicPr preferRelativeResize="0"/>
          <p:nvPr/>
        </p:nvPicPr>
        <p:blipFill>
          <a:blip r:embed="rId4">
            <a:alphaModFix/>
          </a:blip>
          <a:stretch>
            <a:fillRect/>
          </a:stretch>
        </p:blipFill>
        <p:spPr>
          <a:xfrm>
            <a:off x="76025" y="941750"/>
            <a:ext cx="5827900" cy="3709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